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ontserrat" panose="000005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1205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30874"/>
            <a:ext cx="7556421" cy="2543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Smart Campus: Revolutionizing University Management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5114211"/>
            <a:ext cx="755642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Transforming educational administration through cutting-edge digital solutions for a unified, efficient, and intelligent campus ecosystem.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9932" y="322064"/>
            <a:ext cx="5231487" cy="437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6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Future Roadmap &amp; Key Takeaways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09932" y="1052393"/>
            <a:ext cx="3237548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Future Roadmap: Innovating Ahead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409932" y="1432084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AI-Powered Analytics:</a:t>
            </a: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Predictive insights for student success.</a:t>
            </a:r>
            <a:endParaRPr lang="en-US" sz="900" dirty="0"/>
          </a:p>
        </p:txBody>
      </p:sp>
      <p:sp>
        <p:nvSpPr>
          <p:cNvPr id="5" name="Text 3"/>
          <p:cNvSpPr/>
          <p:nvPr/>
        </p:nvSpPr>
        <p:spPr>
          <a:xfrm>
            <a:off x="409932" y="1625322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Mobile Applications:</a:t>
            </a: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Native iOS and Android apps for on-the-go access.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409932" y="1818561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LMS Integration:</a:t>
            </a: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Seamless integration with Learning Management Systems.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409932" y="2011799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Payment Gateway:</a:t>
            </a: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Streamlined online fee payment system.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09932" y="2205038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Messaging System:</a:t>
            </a: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Internal communication platform.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409932" y="2398276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Calendar Integration:</a:t>
            </a: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Synchronized academic calendar.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409932" y="2591514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Parent Portal:</a:t>
            </a: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Dedicated access for families to track student progress.</a:t>
            </a:r>
            <a:endParaRPr lang="en-US" sz="9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32" y="2875478"/>
            <a:ext cx="6762393" cy="6762393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465695" y="1052393"/>
            <a:ext cx="3328392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Takeaways: Why Smart Campus?</a:t>
            </a:r>
            <a:endParaRPr lang="en-US" sz="15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09629" y="1453932"/>
            <a:ext cx="175617" cy="175617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846219" y="1446728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Efficiency</a:t>
            </a:r>
            <a:endParaRPr lang="en-US" sz="1300" dirty="0"/>
          </a:p>
        </p:txBody>
      </p:sp>
      <p:sp>
        <p:nvSpPr>
          <p:cNvPr id="15" name="Text 11"/>
          <p:cNvSpPr/>
          <p:nvPr/>
        </p:nvSpPr>
        <p:spPr>
          <a:xfrm>
            <a:off x="7846219" y="1782604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Automates repetitive tasks, reducing manual effort significantly.</a:t>
            </a:r>
            <a:endParaRPr lang="en-US" sz="900" dirty="0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09629" y="2176284"/>
            <a:ext cx="175617" cy="17561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7846219" y="2169081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Accuracy</a:t>
            </a:r>
            <a:endParaRPr lang="en-US" sz="1300" dirty="0"/>
          </a:p>
        </p:txBody>
      </p:sp>
      <p:sp>
        <p:nvSpPr>
          <p:cNvPr id="18" name="Text 13"/>
          <p:cNvSpPr/>
          <p:nvPr/>
        </p:nvSpPr>
        <p:spPr>
          <a:xfrm>
            <a:off x="7846219" y="2504956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Eliminates human errors for reliable data and processes.</a:t>
            </a:r>
            <a:endParaRPr lang="en-US" sz="900" dirty="0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09629" y="2898636"/>
            <a:ext cx="175617" cy="175617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846219" y="2891433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Transparency</a:t>
            </a:r>
            <a:endParaRPr lang="en-US" sz="1300" dirty="0"/>
          </a:p>
        </p:txBody>
      </p:sp>
      <p:sp>
        <p:nvSpPr>
          <p:cNvPr id="21" name="Text 15"/>
          <p:cNvSpPr/>
          <p:nvPr/>
        </p:nvSpPr>
        <p:spPr>
          <a:xfrm>
            <a:off x="7846219" y="3227308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Provides real-time visibility for all stakeholders.</a:t>
            </a:r>
            <a:endParaRPr lang="en-US" sz="900" dirty="0"/>
          </a:p>
        </p:txBody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09629" y="3620988"/>
            <a:ext cx="175617" cy="175617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7846219" y="3613785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Scalability</a:t>
            </a:r>
            <a:endParaRPr lang="en-US" sz="1300" dirty="0"/>
          </a:p>
        </p:txBody>
      </p:sp>
      <p:sp>
        <p:nvSpPr>
          <p:cNvPr id="24" name="Text 17"/>
          <p:cNvSpPr/>
          <p:nvPr/>
        </p:nvSpPr>
        <p:spPr>
          <a:xfrm>
            <a:off x="7846219" y="3949660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Designed to grow seamlessly with your institution's needs.</a:t>
            </a:r>
            <a:endParaRPr lang="en-US" sz="900" dirty="0"/>
          </a:p>
        </p:txBody>
      </p:sp>
      <p:pic>
        <p:nvPicPr>
          <p:cNvPr id="25" name="Image 5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09629" y="4343340"/>
            <a:ext cx="175617" cy="175617"/>
          </a:xfrm>
          <a:prstGeom prst="rect">
            <a:avLst/>
          </a:prstGeom>
        </p:spPr>
      </p:pic>
      <p:sp>
        <p:nvSpPr>
          <p:cNvPr id="26" name="Text 18"/>
          <p:cNvSpPr/>
          <p:nvPr/>
        </p:nvSpPr>
        <p:spPr>
          <a:xfrm>
            <a:off x="7846219" y="4336137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Security</a:t>
            </a:r>
            <a:endParaRPr lang="en-US" sz="1300" dirty="0"/>
          </a:p>
        </p:txBody>
      </p:sp>
      <p:sp>
        <p:nvSpPr>
          <p:cNvPr id="27" name="Text 19"/>
          <p:cNvSpPr/>
          <p:nvPr/>
        </p:nvSpPr>
        <p:spPr>
          <a:xfrm>
            <a:off x="7846219" y="4672013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Offers enterprise-grade data protection and robust safeguards.</a:t>
            </a:r>
            <a:endParaRPr lang="en-US" sz="900" dirty="0"/>
          </a:p>
        </p:txBody>
      </p:sp>
      <p:pic>
        <p:nvPicPr>
          <p:cNvPr id="28" name="Image 6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09629" y="5065693"/>
            <a:ext cx="175617" cy="175617"/>
          </a:xfrm>
          <a:prstGeom prst="rect">
            <a:avLst/>
          </a:prstGeom>
        </p:spPr>
      </p:pic>
      <p:sp>
        <p:nvSpPr>
          <p:cNvPr id="29" name="Text 20"/>
          <p:cNvSpPr/>
          <p:nvPr/>
        </p:nvSpPr>
        <p:spPr>
          <a:xfrm>
            <a:off x="7846219" y="5058489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Experience</a:t>
            </a:r>
            <a:endParaRPr lang="en-US" sz="1300" dirty="0"/>
          </a:p>
        </p:txBody>
      </p:sp>
      <p:sp>
        <p:nvSpPr>
          <p:cNvPr id="30" name="Text 21"/>
          <p:cNvSpPr/>
          <p:nvPr/>
        </p:nvSpPr>
        <p:spPr>
          <a:xfrm>
            <a:off x="7846219" y="5394365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Delivers intuitive interfaces for an enhanced user journey.</a:t>
            </a:r>
            <a:endParaRPr lang="en-US"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241" y="620078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3" name="Shape 1"/>
          <p:cNvSpPr/>
          <p:nvPr/>
        </p:nvSpPr>
        <p:spPr>
          <a:xfrm>
            <a:off x="787241" y="983099"/>
            <a:ext cx="4201954" cy="30480"/>
          </a:xfrm>
          <a:prstGeom prst="rect">
            <a:avLst/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787241" y="1156454"/>
            <a:ext cx="3233618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Project Vision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787241" y="1711642"/>
            <a:ext cx="4201954" cy="1169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Introducing Smart Campus, an enterprise-grade University Management System designed for digital transformation.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14104" y="620078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4104" y="983099"/>
            <a:ext cx="4202073" cy="30480"/>
          </a:xfrm>
          <a:prstGeom prst="rect">
            <a:avLst/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214104" y="1156454"/>
            <a:ext cx="3233618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Problems We Solve</a:t>
            </a: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5214104" y="1711642"/>
            <a:ext cx="4202073" cy="1169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Addressing key challenges in administrative chaos, communication, and data management.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641086" y="620078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1086" y="983099"/>
            <a:ext cx="4201954" cy="30480"/>
          </a:xfrm>
          <a:prstGeom prst="rect">
            <a:avLst/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641086" y="1156454"/>
            <a:ext cx="3233618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Critical Features</a:t>
            </a:r>
            <a:endParaRPr lang="en-US" sz="2500" dirty="0"/>
          </a:p>
        </p:txBody>
      </p:sp>
      <p:sp>
        <p:nvSpPr>
          <p:cNvPr id="13" name="Text 11"/>
          <p:cNvSpPr/>
          <p:nvPr/>
        </p:nvSpPr>
        <p:spPr>
          <a:xfrm>
            <a:off x="9641086" y="1711642"/>
            <a:ext cx="4201954" cy="1169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Highlighting advanced authentication, admin control, instructor tools, and student experience.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87241" y="3274457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87241" y="3637478"/>
            <a:ext cx="4201954" cy="30480"/>
          </a:xfrm>
          <a:prstGeom prst="rect">
            <a:avLst/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87241" y="3810833"/>
            <a:ext cx="3972044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Technology &amp; Architecture</a:t>
            </a:r>
            <a:endParaRPr lang="en-US" sz="2500" dirty="0"/>
          </a:p>
        </p:txBody>
      </p:sp>
      <p:sp>
        <p:nvSpPr>
          <p:cNvPr id="17" name="Text 15"/>
          <p:cNvSpPr/>
          <p:nvPr/>
        </p:nvSpPr>
        <p:spPr>
          <a:xfrm>
            <a:off x="787241" y="4366022"/>
            <a:ext cx="4201954" cy="876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Exploring the robust backend and innovative frontend powering Smart Campus.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5214104" y="3274457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4104" y="3637478"/>
            <a:ext cx="4202073" cy="30480"/>
          </a:xfrm>
          <a:prstGeom prst="rect">
            <a:avLst/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214104" y="3810833"/>
            <a:ext cx="3233618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System Capabilities</a:t>
            </a:r>
            <a:endParaRPr lang="en-US" sz="2500" dirty="0"/>
          </a:p>
        </p:txBody>
      </p:sp>
      <p:sp>
        <p:nvSpPr>
          <p:cNvPr id="21" name="Text 19"/>
          <p:cNvSpPr/>
          <p:nvPr/>
        </p:nvSpPr>
        <p:spPr>
          <a:xfrm>
            <a:off x="5214104" y="4366022"/>
            <a:ext cx="4202073" cy="584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Scalability, reliability, security, and performance at the core.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9641086" y="3274457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9641086" y="3637478"/>
            <a:ext cx="4201954" cy="30480"/>
          </a:xfrm>
          <a:prstGeom prst="rect">
            <a:avLst/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9641086" y="3810833"/>
            <a:ext cx="4201954" cy="8405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Business Impact &amp; Advantages</a:t>
            </a:r>
            <a:endParaRPr lang="en-US" sz="2500" dirty="0"/>
          </a:p>
        </p:txBody>
      </p:sp>
      <p:sp>
        <p:nvSpPr>
          <p:cNvPr id="25" name="Text 23"/>
          <p:cNvSpPr/>
          <p:nvPr/>
        </p:nvSpPr>
        <p:spPr>
          <a:xfrm>
            <a:off x="9641086" y="4786313"/>
            <a:ext cx="4201954" cy="876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Operational efficiency, cost savings, enhanced experience, and competitive edge.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787241" y="6056828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07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87241" y="6419850"/>
            <a:ext cx="13055798" cy="30480"/>
          </a:xfrm>
          <a:prstGeom prst="rect">
            <a:avLst/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787241" y="6593205"/>
            <a:ext cx="5022533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Future Roadmap &amp; Key Takeaways</a:t>
            </a:r>
            <a:endParaRPr lang="en-US" sz="2500" dirty="0"/>
          </a:p>
        </p:txBody>
      </p:sp>
      <p:sp>
        <p:nvSpPr>
          <p:cNvPr id="29" name="Text 27"/>
          <p:cNvSpPr/>
          <p:nvPr/>
        </p:nvSpPr>
        <p:spPr>
          <a:xfrm>
            <a:off x="787241" y="7148393"/>
            <a:ext cx="13055798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Looking ahead with AI, mobile apps, and strategic integrations.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36401"/>
            <a:ext cx="7476649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The Smart Campus Vision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3824288"/>
            <a:ext cx="7556421" cy="1768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Campus aims to revolutionize educational administration by creating a comprehensive, enterprise-grade University Management System. This platform fosters a unified ecosystem, enabling seamless interaction between administrators, instructors, and students, ultimately eliminating paperwork and streamlining all academic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2232" y="705088"/>
            <a:ext cx="13024961" cy="760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950"/>
              </a:lnSpc>
              <a:buNone/>
            </a:pPr>
            <a:r>
              <a:rPr lang="en-US" sz="46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Solving University Administration's Core Problems</a:t>
            </a:r>
            <a:endParaRPr lang="en-US" sz="4600" dirty="0"/>
          </a:p>
        </p:txBody>
      </p:sp>
      <p:sp>
        <p:nvSpPr>
          <p:cNvPr id="3" name="Shape 1"/>
          <p:cNvSpPr/>
          <p:nvPr/>
        </p:nvSpPr>
        <p:spPr>
          <a:xfrm>
            <a:off x="712232" y="1872615"/>
            <a:ext cx="6501170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689372" y="1872615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007150" y="2098953"/>
            <a:ext cx="2925247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Administrative Chaos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1007150" y="2601278"/>
            <a:ext cx="5979914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Manual enrollment processes lead to delays and errors. Our solution automates workflows, reducing processing time by 80%.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416879" y="1872615"/>
            <a:ext cx="6501289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394019" y="1872615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711797" y="2098953"/>
            <a:ext cx="3196114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Communication Barriers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711797" y="2601278"/>
            <a:ext cx="5980033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Disconnected communication causes friction. We provide a centralized platform with real-time notifications for instant information flow.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12232" y="3824407"/>
            <a:ext cx="6501170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89372" y="3824407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07150" y="4050744"/>
            <a:ext cx="2925247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Fragmentation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1007150" y="4553069"/>
            <a:ext cx="5979914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Scattered records across multiple systems create inconsistencies. Our unified database ensures a single, reliable source of truth.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416879" y="3824407"/>
            <a:ext cx="6501289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394019" y="3824407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711797" y="4050744"/>
            <a:ext cx="4148614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Inefficient Attendance Tracking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7711797" y="4553069"/>
            <a:ext cx="5980033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Paper-based attendance is prone to inaccuracies. Digital marking with analytics ensures 100% accurate records and audit trails.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12232" y="5776198"/>
            <a:ext cx="6501170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89372" y="5776198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1007150" y="6002536"/>
            <a:ext cx="4185999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Exam Management Complexity</a:t>
            </a:r>
            <a:endParaRPr lang="en-US" sz="2300" dirty="0"/>
          </a:p>
        </p:txBody>
      </p:sp>
      <p:sp>
        <p:nvSpPr>
          <p:cNvPr id="22" name="Text 20"/>
          <p:cNvSpPr/>
          <p:nvPr/>
        </p:nvSpPr>
        <p:spPr>
          <a:xfrm>
            <a:off x="1007150" y="6504861"/>
            <a:ext cx="5979914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Manual exam processes are time-consuming. Our integrated online system with automatic grading saves 70% in administration time.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416879" y="5776198"/>
            <a:ext cx="6501289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7394019" y="5776198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711797" y="6002536"/>
            <a:ext cx="3423999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Resource Allocation Issues</a:t>
            </a:r>
            <a:endParaRPr lang="en-US" sz="2300" dirty="0"/>
          </a:p>
        </p:txBody>
      </p:sp>
      <p:sp>
        <p:nvSpPr>
          <p:cNvPr id="26" name="Text 24"/>
          <p:cNvSpPr/>
          <p:nvPr/>
        </p:nvSpPr>
        <p:spPr>
          <a:xfrm>
            <a:off x="7711797" y="6504861"/>
            <a:ext cx="5980033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Difficulty in managing instructor assignments. We offer intelligent assignment with conflict detection for optimized workload balance.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75849"/>
            <a:ext cx="11347847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Critical Features for a Smarter Campus</a:t>
            </a:r>
            <a:endParaRPr lang="en-US" sz="5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37720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504718"/>
            <a:ext cx="5378648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Advanced Authentication &amp; Security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1644253" y="3064669"/>
            <a:ext cx="5529143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JWT Token-Based Authentication with Role-Based Access Control (RBAC) ensures tailored permissions for Admin, Instructor, and Student roles. Secure password management and session control are built-in.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56884" y="237720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504718"/>
            <a:ext cx="3306604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Admin Control Center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8307348" y="3064669"/>
            <a:ext cx="5529263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user and department management, course assignment, enrollment oversight, and a soft-delete system. Advanced search and an analytics dashboard provide powerful insights and control.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499229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119807"/>
            <a:ext cx="450651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Instructor Empowerment Suite</a:t>
            </a:r>
            <a:endParaRPr lang="en-US" sz="2550" dirty="0"/>
          </a:p>
        </p:txBody>
      </p:sp>
      <p:sp>
        <p:nvSpPr>
          <p:cNvPr id="11" name="Text 6"/>
          <p:cNvSpPr/>
          <p:nvPr/>
        </p:nvSpPr>
        <p:spPr>
          <a:xfrm>
            <a:off x="1644253" y="5679758"/>
            <a:ext cx="5529143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Tools for course management, exam creation with automated grading, attendance tracking, and student performance monitoring. Instructors can efficiently manage their academic responsibilities.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56884" y="499229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5119807"/>
            <a:ext cx="4197072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Student Experience Platform</a:t>
            </a:r>
            <a:endParaRPr lang="en-US" sz="2550" dirty="0"/>
          </a:p>
        </p:txBody>
      </p:sp>
      <p:sp>
        <p:nvSpPr>
          <p:cNvPr id="14" name="Text 8"/>
          <p:cNvSpPr/>
          <p:nvPr/>
        </p:nvSpPr>
        <p:spPr>
          <a:xfrm>
            <a:off x="8307348" y="5679758"/>
            <a:ext cx="5529263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personalized dashboard for course enrollment, online exams, progress tracking, and real-time notifications. Seamless assignment submission and instant feedback enhance the learning journey.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7235309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Comprehensive Data Management &amp; Modern UI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396835" y="1019056"/>
            <a:ext cx="2649855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5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Management Excellence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96835" y="1386602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system boasts a robust data architecture: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636038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Soft Delete Architecture: Archive and restore functionality means no data is ever truly lost.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6835" y="1823085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Audit Trails: Every change is tracked with timestamps and user attribution for full accountability.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2010132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Validation: Multi-layer validation (Client, DTO, FluentValidation) ensures data integrity.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396835" y="2197179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Pagination &amp; Filtering: Efficiently handle large datasets with server-side pagination and advanced filtering options.</a:t>
            </a:r>
            <a:endParaRPr lang="en-US" sz="8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2472095"/>
            <a:ext cx="6780014" cy="6780014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461171" y="1019056"/>
            <a:ext cx="2022991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5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Modern User Interface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7461171" y="1386602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Designed for optimal user experience: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7461171" y="1636038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Responsive Design: Seamlessly adapt across desktops, tablets, and mobile devices.</a:t>
            </a:r>
            <a:endParaRPr lang="en-US" sz="850" dirty="0"/>
          </a:p>
        </p:txBody>
      </p:sp>
      <p:sp>
        <p:nvSpPr>
          <p:cNvPr id="13" name="Text 10"/>
          <p:cNvSpPr/>
          <p:nvPr/>
        </p:nvSpPr>
        <p:spPr>
          <a:xfrm>
            <a:off x="7461171" y="1823085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Intuitive Navigation: Role-specific menus ensure ease of use for all stakeholders.</a:t>
            </a:r>
            <a:endParaRPr lang="en-US" sz="850" dirty="0"/>
          </a:p>
        </p:txBody>
      </p:sp>
      <p:sp>
        <p:nvSpPr>
          <p:cNvPr id="14" name="Text 11"/>
          <p:cNvSpPr/>
          <p:nvPr/>
        </p:nvSpPr>
        <p:spPr>
          <a:xfrm>
            <a:off x="7461171" y="2010132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Feedback: Toast notifications provide instant confirmation for all actions.</a:t>
            </a:r>
            <a:endParaRPr lang="en-US" sz="850" dirty="0"/>
          </a:p>
        </p:txBody>
      </p:sp>
      <p:sp>
        <p:nvSpPr>
          <p:cNvPr id="15" name="Text 12"/>
          <p:cNvSpPr/>
          <p:nvPr/>
        </p:nvSpPr>
        <p:spPr>
          <a:xfrm>
            <a:off x="7461171" y="2197179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Accessibility: WCAG-compliant with full keyboard navigation support.</a:t>
            </a:r>
            <a:endParaRPr lang="en-US" sz="850" dirty="0"/>
          </a:p>
        </p:txBody>
      </p:sp>
      <p:sp>
        <p:nvSpPr>
          <p:cNvPr id="16" name="Text 13"/>
          <p:cNvSpPr/>
          <p:nvPr/>
        </p:nvSpPr>
        <p:spPr>
          <a:xfrm>
            <a:off x="7461171" y="2384227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Modern Aesthetics: A professional sage-green theme with smooth animations for a polished look.</a:t>
            </a:r>
            <a:endParaRPr lang="en-US" sz="85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171" y="2659142"/>
            <a:ext cx="6780014" cy="67800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5652" y="358021"/>
            <a:ext cx="10460355" cy="486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29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Technology &amp; Architecture: The Foundation of Smart Campus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455652" y="1170027"/>
            <a:ext cx="2245757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7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Backend Excellence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455652" y="1591985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ASP.NET Core 8.0: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Modern, high-performance web framework.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55652" y="1806773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Entity Framework Core: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Advanced ORM with LINQ support.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455652" y="2021562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SQL Server: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Enterprise-grade relational database.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55652" y="2236351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ASP.NET Identity: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Robust authentication and authorization.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455652" y="2451140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JWT: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Stateless, secure authentication.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455652" y="2665928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FluentValidation: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Sophisticated validation framework.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55652" y="2880717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Repository Pattern: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Clean separation of concerns.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455652" y="3095506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Dependency Injection: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Loose coupling and testability.</a:t>
            </a:r>
            <a:endParaRPr lang="en-US" sz="100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52" y="3411260"/>
            <a:ext cx="4314468" cy="4314468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5095399" y="1170027"/>
            <a:ext cx="2245757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7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Frontend Innovation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095398" y="1518463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Bootstrap 5.3: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Responsive UI framework.</a:t>
            </a:r>
            <a:endParaRPr lang="en-US" sz="1000" dirty="0"/>
          </a:p>
        </p:txBody>
      </p:sp>
      <p:sp>
        <p:nvSpPr>
          <p:cNvPr id="16" name="Text 13"/>
          <p:cNvSpPr/>
          <p:nvPr/>
        </p:nvSpPr>
        <p:spPr>
          <a:xfrm>
            <a:off x="5095398" y="1756091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 CSS: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Modular, maintainable stylesheets.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5095399" y="2041702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API Service Layer: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Centralized API communication.</a:t>
            </a:r>
            <a:endParaRPr lang="en-US" sz="1000" dirty="0"/>
          </a:p>
        </p:txBody>
      </p:sp>
      <p:sp>
        <p:nvSpPr>
          <p:cNvPr id="18" name="Text 15"/>
          <p:cNvSpPr/>
          <p:nvPr/>
        </p:nvSpPr>
        <p:spPr>
          <a:xfrm>
            <a:off x="5095399" y="2321004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Token-Based State Management: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Secure session handling.</a:t>
            </a:r>
            <a:endParaRPr lang="en-US" sz="1000" dirty="0"/>
          </a:p>
        </p:txBody>
      </p:sp>
      <p:sp>
        <p:nvSpPr>
          <p:cNvPr id="19" name="Text 16"/>
          <p:cNvSpPr/>
          <p:nvPr/>
        </p:nvSpPr>
        <p:spPr>
          <a:xfrm>
            <a:off x="5095399" y="2665928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Notification System: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Real-time user feedback.</a:t>
            </a:r>
            <a:endParaRPr lang="en-US" sz="1000" dirty="0"/>
          </a:p>
        </p:txBody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5399" y="2981682"/>
            <a:ext cx="4314468" cy="4314468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9735145" y="1170027"/>
            <a:ext cx="2356247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7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Architecture Highlights</a:t>
            </a:r>
            <a:endParaRPr lang="en-US" sz="1750" dirty="0"/>
          </a:p>
        </p:txBody>
      </p:sp>
      <p:sp>
        <p:nvSpPr>
          <p:cNvPr id="22" name="Text 18"/>
          <p:cNvSpPr/>
          <p:nvPr/>
        </p:nvSpPr>
        <p:spPr>
          <a:xfrm>
            <a:off x="9735145" y="1591985"/>
            <a:ext cx="4454723" cy="338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N-Tier Architecture: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Separation of Presentation, Business, Data layers.</a:t>
            </a:r>
            <a:endParaRPr lang="en-US" sz="1000" dirty="0"/>
          </a:p>
        </p:txBody>
      </p:sp>
      <p:sp>
        <p:nvSpPr>
          <p:cNvPr id="23" name="Text 19"/>
          <p:cNvSpPr/>
          <p:nvPr/>
        </p:nvSpPr>
        <p:spPr>
          <a:xfrm>
            <a:off x="9735145" y="1976080"/>
            <a:ext cx="4454723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RESTful API Design: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Standard HTTP methods and status codes.</a:t>
            </a:r>
            <a:endParaRPr lang="en-US" sz="1000" dirty="0"/>
          </a:p>
        </p:txBody>
      </p:sp>
      <p:sp>
        <p:nvSpPr>
          <p:cNvPr id="24" name="Text 20"/>
          <p:cNvSpPr/>
          <p:nvPr/>
        </p:nvSpPr>
        <p:spPr>
          <a:xfrm>
            <a:off x="9735145" y="2190869"/>
            <a:ext cx="4454723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SOLID Principles: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Maintainable, scalable code structure.</a:t>
            </a:r>
            <a:endParaRPr lang="en-US" sz="1000" dirty="0"/>
          </a:p>
        </p:txBody>
      </p:sp>
      <p:sp>
        <p:nvSpPr>
          <p:cNvPr id="25" name="Text 21"/>
          <p:cNvSpPr/>
          <p:nvPr/>
        </p:nvSpPr>
        <p:spPr>
          <a:xfrm>
            <a:off x="9735145" y="2405658"/>
            <a:ext cx="4454723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Global Query Filters: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Automatic soft-delete filtering.</a:t>
            </a:r>
            <a:endParaRPr lang="en-US" sz="1000" dirty="0"/>
          </a:p>
        </p:txBody>
      </p:sp>
      <p:sp>
        <p:nvSpPr>
          <p:cNvPr id="26" name="Text 22"/>
          <p:cNvSpPr/>
          <p:nvPr/>
        </p:nvSpPr>
        <p:spPr>
          <a:xfrm>
            <a:off x="9735145" y="2620447"/>
            <a:ext cx="4454723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CORS Configuration: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Secure cross-origin communication.</a:t>
            </a:r>
            <a:endParaRPr lang="en-US" sz="1000" dirty="0"/>
          </a:p>
        </p:txBody>
      </p:sp>
      <p:sp>
        <p:nvSpPr>
          <p:cNvPr id="27" name="Text 23"/>
          <p:cNvSpPr/>
          <p:nvPr/>
        </p:nvSpPr>
        <p:spPr>
          <a:xfrm>
            <a:off x="9735145" y="2835235"/>
            <a:ext cx="4454723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Swagger Documentation:</a:t>
            </a: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Interactive API documentation.</a:t>
            </a:r>
            <a:endParaRPr lang="en-US" sz="1000" dirty="0"/>
          </a:p>
        </p:txBody>
      </p:sp>
      <p:pic>
        <p:nvPicPr>
          <p:cNvPr id="2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5145" y="3150989"/>
            <a:ext cx="4454723" cy="445472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0528" y="665083"/>
            <a:ext cx="7855744" cy="1375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1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System Capabilities: Engineered for Excellence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130528" y="2316718"/>
            <a:ext cx="7855744" cy="5247799"/>
          </a:xfrm>
          <a:prstGeom prst="roundRect">
            <a:avLst>
              <a:gd name="adj" fmla="val 1473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153388" y="2339578"/>
            <a:ext cx="7810024" cy="1300520"/>
          </a:xfrm>
          <a:prstGeom prst="roundRect">
            <a:avLst>
              <a:gd name="adj" fmla="val 5944"/>
            </a:avLst>
          </a:prstGeom>
          <a:solidFill>
            <a:srgbClr val="FFFF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337340" y="2523530"/>
            <a:ext cx="2645688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Scalability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337340" y="2977753"/>
            <a:ext cx="7442121" cy="478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Designed to handle thousands of concurrent users with optimized database queries, efficient caching, and background job processing capabilities.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6153388" y="3640098"/>
            <a:ext cx="7810024" cy="1300520"/>
          </a:xfrm>
          <a:prstGeom prst="rect">
            <a:avLst/>
          </a:prstGeom>
          <a:solidFill>
            <a:srgbClr val="FFFF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6153388" y="3640098"/>
            <a:ext cx="7810024" cy="22860"/>
          </a:xfrm>
          <a:prstGeom prst="roundRect">
            <a:avLst>
              <a:gd name="adj" fmla="val 338155"/>
            </a:avLst>
          </a:prstGeom>
          <a:solidFill>
            <a:srgbClr val="FFE0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337340" y="3824049"/>
            <a:ext cx="2645688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Reliability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6337340" y="4278273"/>
            <a:ext cx="7442121" cy="478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error handling, robust transaction management with automatic rollback, and detailed logging ensure system stability and data integrity.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6153388" y="4940618"/>
            <a:ext cx="7810024" cy="1300520"/>
          </a:xfrm>
          <a:prstGeom prst="rect">
            <a:avLst/>
          </a:prstGeom>
          <a:solidFill>
            <a:srgbClr val="FFFF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6153388" y="4940618"/>
            <a:ext cx="7810024" cy="22860"/>
          </a:xfrm>
          <a:prstGeom prst="roundRect">
            <a:avLst>
              <a:gd name="adj" fmla="val 338155"/>
            </a:avLst>
          </a:prstGeom>
          <a:solidFill>
            <a:srgbClr val="FFE0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337340" y="5124569"/>
            <a:ext cx="2645688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Security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337340" y="5578792"/>
            <a:ext cx="7442121" cy="478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Enterprise-grade protection with password hashing, SQL injection prevention, XSS protection, CSRF token validation, and API-level role-based authorization.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6153388" y="6241137"/>
            <a:ext cx="7810024" cy="1300520"/>
          </a:xfrm>
          <a:prstGeom prst="rect">
            <a:avLst/>
          </a:prstGeom>
          <a:solidFill>
            <a:srgbClr val="FFFFF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6153388" y="6241137"/>
            <a:ext cx="7810024" cy="22860"/>
          </a:xfrm>
          <a:prstGeom prst="roundRect">
            <a:avLst>
              <a:gd name="adj" fmla="val 338155"/>
            </a:avLst>
          </a:prstGeom>
          <a:solidFill>
            <a:srgbClr val="FFE0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6337340" y="6425089"/>
            <a:ext cx="2645688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Performance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6337340" y="6879312"/>
            <a:ext cx="7442121" cy="478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Optimized for speed with lazy loading, server-side pagination, efficient database indexes, and minimal API response times.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9931" y="314206"/>
            <a:ext cx="6266021" cy="426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Business Impact &amp; Competitive Advantage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399931" y="1026676"/>
            <a:ext cx="2752011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Transformative Business Impact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399931" y="1397079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Operational Efficiency: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90% reduction in manual tasks, real-time processing, and automated workflows.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9931" y="1585555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Cost Savings: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Paperless operations, reduced administrative overhead, and optimized resource allocation.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9931" y="1774031"/>
            <a:ext cx="6775966" cy="297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Enhanced Experience: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Self-service for students, simplified tools for instructors, and comprehensive oversight for admins.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9931" y="2111097"/>
            <a:ext cx="6775966" cy="297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Intelligence: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Real-time dashboards, historical trend analysis, and audit trails for informed decision-making and compliance.</a:t>
            </a:r>
            <a:endParaRPr lang="en-US" sz="8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31" y="2536746"/>
            <a:ext cx="6775966" cy="6775966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462123" y="1026676"/>
            <a:ext cx="328302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Unmatched Competitive Advantages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462123" y="1397079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Unified Platform: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All academic operations in one seamless system.</a:t>
            </a:r>
            <a:endParaRPr lang="en-US" sz="850" dirty="0"/>
          </a:p>
        </p:txBody>
      </p:sp>
      <p:sp>
        <p:nvSpPr>
          <p:cNvPr id="11" name="Text 8"/>
          <p:cNvSpPr/>
          <p:nvPr/>
        </p:nvSpPr>
        <p:spPr>
          <a:xfrm>
            <a:off x="7462123" y="1585555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Modern Tech Stack: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Built with the latest industry standards.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7462123" y="1774031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Scalable Architecture: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Grows dynamically with institutional needs.</a:t>
            </a:r>
            <a:endParaRPr lang="en-US" sz="850" dirty="0"/>
          </a:p>
        </p:txBody>
      </p:sp>
      <p:sp>
        <p:nvSpPr>
          <p:cNvPr id="13" name="Text 10"/>
          <p:cNvSpPr/>
          <p:nvPr/>
        </p:nvSpPr>
        <p:spPr>
          <a:xfrm>
            <a:off x="7462123" y="1962507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User-Centric Design: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Intuitive and accessible for all users.</a:t>
            </a:r>
            <a:endParaRPr lang="en-US" sz="850" dirty="0"/>
          </a:p>
        </p:txBody>
      </p:sp>
      <p:sp>
        <p:nvSpPr>
          <p:cNvPr id="14" name="Text 11"/>
          <p:cNvSpPr/>
          <p:nvPr/>
        </p:nvSpPr>
        <p:spPr>
          <a:xfrm>
            <a:off x="7462123" y="2150983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Security-First Approach: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Enterprise-grade protection.</a:t>
            </a:r>
            <a:endParaRPr lang="en-US" sz="850" dirty="0"/>
          </a:p>
        </p:txBody>
      </p:sp>
      <p:sp>
        <p:nvSpPr>
          <p:cNvPr id="15" name="Text 12"/>
          <p:cNvSpPr/>
          <p:nvPr/>
        </p:nvSpPr>
        <p:spPr>
          <a:xfrm>
            <a:off x="7462123" y="2339459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Flexible Deployment: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Cloud-ready and adaptable.</a:t>
            </a:r>
            <a:endParaRPr lang="en-US" sz="850" dirty="0"/>
          </a:p>
        </p:txBody>
      </p:sp>
      <p:sp>
        <p:nvSpPr>
          <p:cNvPr id="16" name="Text 13"/>
          <p:cNvSpPr/>
          <p:nvPr/>
        </p:nvSpPr>
        <p:spPr>
          <a:xfrm>
            <a:off x="7462123" y="2527935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Features: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 all-in-one solution.</a:t>
            </a:r>
            <a:endParaRPr lang="en-US" sz="850" dirty="0"/>
          </a:p>
        </p:txBody>
      </p:sp>
      <p:sp>
        <p:nvSpPr>
          <p:cNvPr id="17" name="Text 14"/>
          <p:cNvSpPr/>
          <p:nvPr/>
        </p:nvSpPr>
        <p:spPr>
          <a:xfrm>
            <a:off x="7462123" y="2716411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Active Development:</a:t>
            </a: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Continuous improvements and updates.</a:t>
            </a:r>
            <a:endParaRPr lang="en-US" sz="850" dirty="0"/>
          </a:p>
        </p:txBody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2123" y="2993469"/>
            <a:ext cx="6775966" cy="677596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1180</Words>
  <Application>Microsoft Office PowerPoint</Application>
  <PresentationFormat>Custom</PresentationFormat>
  <Paragraphs>140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Montserrat</vt:lpstr>
      <vt:lpstr>Marcellus Light</vt:lpstr>
      <vt:lpstr>Marcellus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hp</dc:creator>
  <cp:lastModifiedBy>Menna Mahmoud AbdelMoemen Abdelfatah</cp:lastModifiedBy>
  <cp:revision>2</cp:revision>
  <dcterms:created xsi:type="dcterms:W3CDTF">2025-12-04T23:56:45Z</dcterms:created>
  <dcterms:modified xsi:type="dcterms:W3CDTF">2025-12-05T22:22:18Z</dcterms:modified>
</cp:coreProperties>
</file>